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1"/>
    <p:sldMasterId id="2147483751" r:id="rId2"/>
  </p:sldMasterIdLst>
  <p:notesMasterIdLst>
    <p:notesMasterId r:id="rId12"/>
  </p:notesMasterIdLst>
  <p:sldIdLst>
    <p:sldId id="256" r:id="rId3"/>
    <p:sldId id="257" r:id="rId4"/>
    <p:sldId id="263" r:id="rId5"/>
    <p:sldId id="258" r:id="rId6"/>
    <p:sldId id="264" r:id="rId7"/>
    <p:sldId id="259" r:id="rId8"/>
    <p:sldId id="269" r:id="rId9"/>
    <p:sldId id="268" r:id="rId10"/>
    <p:sldId id="265" r:id="rId11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73F803-DA89-40BB-9C1B-AAD756081C78}" v="201" dt="2020-08-05T15:46:43.8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1748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8-04T20:38:59.447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0,'0'0'0,"0"0"16,0 0-16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76" units="cm"/>
          <inkml:channel name="Y" type="integer" max="16524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0428" units="1/cm"/>
          <inkml:channelProperty channel="Y" name="resolution" value="1000.242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8-04T20:39:01.371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875 1159 1124 0,'-21'40'291'16,"20"-41"-226"-16,-1 1-44 16,0-2-9-16,2 2-6 15,0 0 2-15,0 0-3 16,0 0 5-16,0-1 6 15,0-1 4-15,0 0 2 0,0 1 4 16,0-1 0 0,0 1-3-16,0-1 0 0,0 0-1 15,0 1-7-15,0-1 0 16,0 0-4-16,0 1 0 16,0-1 1-16,0 1 1 15,0-1 1-15,0 0 1 16,0 1 1-16,0-9-3 15,0 9-2-15,0-1-5 0,0 0-1 16,0 1 2-16,0-4-4 16,0 0 1-16,0-3-4 15,0 3 3-15,2-1-1 16,0-2 1-16,-1 1 1 16,-1 4 0-16,2-3 2 15,3-6-2-15,-4 7-1 16,3-3 0-16,-1-1-4 15,-2 4 2-15,6-8 1 16,-6-6 0-16,51-36-2 16,-41 32 1-16,1 10 0 15,-1 4 1-15,0 4 2 16,-3 0-3-16,2 5-3 16,0-2-3-16,-1-1 5 15,1 0 0-15,6 0 4 16,-1-2 2-16,-3-3-3 0,5 3 1 15,-1 0-1-15,6 5-2 16,-4-3-1-16,-7-2 0 16,1 0 1-16,-3-1 0 15,3 4 1-15,5 1-2 16,-5-6-1-16,-9-1 1 16,10-3 0-16,4 9 2 15,-1-3-2-15,-3-6 0 0,-1 3 0 16,-3 2 1-16,-2-1 0 15,4 4 2-15,-4 3 0 16,-4-5-1-16,3 5-2 16,-6 0 0-16,0 0-1 15,0 0 2-15,0 0-1 16,3-2-2-16,9-1 4 16,-1 0-1-16,2-2 5 15,1 2-3-15,-2 1 0 16,-1 1-3-16,-1-1 0 15,2 0 1-15,-2 1-2 16,0 1 2-16,-2 0-1 16,-2 0 0-16,2 0 3 15,-1 0-3-15,-1 0-2 16,-1 0 4-16,5 0-2 0,-2 0 0 16,0 0 5-1,0 0-4-15,0 0-2 0,0-2 3 16,2 1-3-16,4 1 2 15,-4 0 2-15,-4 0-2 16,-1 0-1-16,-2 0 0 16,1 0 0-16,1 0-1 15,-2 0 1-15,-3 0-4 0,1 0 3 16,-1 0 3-16,2 0 3 16,1 0 0-16,-3 0-5 15,3 0-1-15,-1 0-1 16,-2 0 1-16,0 0 2 15,0 0 0-15,0 0 0 16,0 0-4-16,0 0-14 16,0 0-36-16,0-2 35 15</inkml:trace>
  <inkml:trace contextRef="#ctx0" brushRef="#br0" timeOffset="1433">108 345 1381 0,'-101'-1'189'15,"96"1"-131"-15,3-2-22 16,0-3-3-16,2 5-7 0,-1-1-4 16,1 1-10-16,0 0-1 15,0 0 0-15,0 0 2 16,0 0-1-16,0 0 3 15,0 0-2-15,0 0 2 16,13 0-1-16,0 0-3 16,8-4 1-16,37-12-7 0,-36 13 2 15,-1-3-2 1,-3 1-6-16,6 5 1 0,-5-4 3 16,2-5-2-16,7-1 7 15,-6-1-2-15,-1-5-4 16,-1 4-3-16,-11 6-1 15,-6-5 5-15,-3 9 5 16,2 5 0-16,-7-3 3 16,4 0-3-16,-1 0-3 15,0 0 3-15,1 0-5 16,-1 0-3-16,1 0-6 16,-1 0 0-16,0 0-13 15,-6 0-14-15,-1 0 22 16</inkml:trace>
  <inkml:trace contextRef="#ctx0" brushRef="#br0" timeOffset="1941">210 82 1118 0,'-41'-53'285'0,"41"57"-220"16,2 0-23-16,3 8-3 15,-5-3-2-15,1 9-4 16,6 6 2-16,-7-1-8 15,1 7 2-15,-1-4-11 16,-1 3-2-16,-1 5-5 16,2-3-2-16,3 4-4 15,2 7-2-15,0-8 0 16,-2 1-2-16,2-2-1 16,0-3 2-16,-2-4-1 15,-1-3 2-15,-1-2 2 16,3-5-3-16,-3-5 1 15,6 0 0-15,-6-6-4 0,1-3 2 16,-2 1-1-16,0-3 0 16,0 0 4-16,0 0-2 15,0 0 0-15,0 0-1 16,0 0-3-16,0-2-1 16,0 1 2-16,0-1 1 15,23-4-5-15,49-56-2 16,-37 33 4-16</inkml:trace>
  <inkml:trace contextRef="#ctx0" brushRef="#br0" timeOffset="2614">513 355 1077 0,'-2'0'341'0,"-1"0"-219"0,-10 1-63 16,10-1-24-16,1 0-7 15,0 0-15-15,2 10-4 16,2-3-8-16,1-3 1 16,5 1-1-16,13 0 0 15,50 45 1-15,-55-53 2 16,-4-2-2-16,-1-3-2 0,-8-7 2 16,7 6 0-16,-10-19-1 15,9 15 5-15,-5-12-3 16,-4-4 0-16,5 17 2 15,-17-15-2-15,-1 11 2 16,-1 3-3-16,-6-3 0 16,6 13 2-16,-7 1 3 15,5 4 0-15,-2 6-1 16,5 3-1-16,10 12-3 16,-3-2-1-16,-4 3-1 15,-19-10-1-15,6 1 2 16,17 6 2-16,-2-7-3 15,21 10 1-15,-10-3-2 16,0-3-3-16,15 3 5 16,-7-2 2-16,5 4-2 15,-4-7 4-15,-11 0-3 0,-1-5-3 16,18-1 2 0,-4 1-2-16,-1-7 1 0,13 2 4 15,-16-8-3-15,3-1 4 16,13 2-5-16,-9-6 0 15,7-1 1-15,-3-5-2 16,-6-5-4-16,-4 2-19 16,2 3 17-16</inkml:trace>
  <inkml:trace contextRef="#ctx0" brushRef="#br0" timeOffset="3162">759 278 1345 0,'-67'-7'183'16,"57"9"-146"-16,7 1 5 16,1-1 3-16,2-2-2 15,0 0-16-15,0 0-10 16,-2-2-9-16,2 0-1 0,0 1 1 15,0-1 0-15,0 0-2 16,21-2 1-16,5-3-3 16,47-12-2-16,-39 8 2 15,-5-12 1-15,1 4 0 16,4 6 2-16,-3-3-6 16,-4 4 3-16,-11 3 1 15,2 4-2-15,-12 2-1 16,-4-1-3-16,-2 4 1 15,-2-1 5-15,2-1 1 16,-1 2 2-16,-1 0-4 16,0 0-4-16,1 0 3 15,-1 0-5-15,1 0-6 16,-1 0-5-16,-1 0-54 16,-17 0 48-16</inkml:trace>
  <inkml:trace contextRef="#ctx0" brushRef="#br0" timeOffset="3596">914 47 1141 0,'-37'-40'277'0,"35"38"-217"16,1-3-23-16,1 5-4 15,0 0-2-15,0 0-7 16,0 0-5-16,0 0-1 16,0 3 2-16,0 20-3 15,0 38 2-15,1-27-2 16,-1-3-4-16,0 7-1 16,3 11-6-16,-3-6-3 15,0 7 0-15,2-3-1 16,0-3 2-16,3-12 0 15,-2-6 1-15,-2-5-1 16,6-4-2-16,-4-2 2 16,2-4-3-16,0-4 2 15,-2-3 1-15,-1-2-6 16,-2-2 4-16,0 0-2 0,0 0 0 16,0 0 0-16,0-2 0 15,0 1 3-15,1-1-1 16,9-16-2-16,3-1 0 15,38-44-58-15,-36 45 43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1748" units="cm"/>
          <inkml:channel name="Y" type="integer" max="6608" units="cm"/>
          <inkml:channel name="T" type="integer" max="2.14748E9" units="dev"/>
        </inkml:traceFormat>
        <inkml:channelProperties>
          <inkml:channelProperty channel="X" name="resolution" value="400" units="1/cm"/>
          <inkml:channelProperty channel="Y" name="resolution" value="400" units="1/cm"/>
          <inkml:channelProperty channel="T" name="resolution" value="1" units="1/dev"/>
        </inkml:channelProperties>
      </inkml:inkSource>
      <inkml:timestamp xml:id="ts0" timeString="2020-08-04T20:39:15.463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0 0 0,'0'0'0,"0"0"15,0 0-15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76" units="cm"/>
          <inkml:channel name="Y" type="integer" max="16524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0428" units="1/cm"/>
          <inkml:channelProperty channel="Y" name="resolution" value="1000.242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08-04T20:39:22.874"/>
    </inkml:context>
    <inkml:brush xml:id="br0">
      <inkml:brushProperty name="width" value="0.035" units="cm"/>
      <inkml:brushProperty name="height" value="0.035" units="cm"/>
      <inkml:brushProperty name="color" value="#ED1C24"/>
      <inkml:brushProperty name="fitToCurve" value="1"/>
    </inkml:brush>
  </inkml:definitions>
  <inkml:trace contextRef="#ctx0" brushRef="#br0">31 149 1026 0,'-1'0'296'0,"-1"0"-244"16,1 0-17-16,-1 0 11 16,0 0-9-16,1 0 6 15,-1 0-2-15,1 0-11 16,0 0-2-16,-1 0-7 16,1 0-4-16,-1 0-2 15,0 0-3-15,1 0-6 16,-1 0 3-16,1 0-7 15,1 0 0-15,0 0 1 16,0 5-2-16,1 1 0 16,2 2-1-16,-1 3 1 15,7-7 1-15,-1 4 1 0,10 6 2 16,35 33-5-16,-35-41-2 16,5-5 1-16,-8 1 0 15,-4-5 5-15,4 4 1 16,-10-2-3-16,-6-18 2 15,1 5-2-15,1-1 3 16,-1-7 1-16,3 8-2 0,-1-8 0 16,1 1-2-1,-3-3-2-15,0 3 2 0,-3 1-2 16,-9 4 3-16,12 6 0 16,-6 0-2-16,-2 0-1 15,4 5 1-15,-3 0 2 16,6 5 2-16,-1-1-3 15,1-1 0-15,-1 1-1 16,0-1 2-16,1 1 0 16,-1 1 2-16,-3 0-1 15,-3 3-3-15,-7 5 1 16,-1 1 1-16,-35 34-1 16,44-28 0-16,-6-6 2 15,14 5-5-15,-1-4 2 16,-1-6 0-16,14 7 1 15,-18-11 1-15,8 5-5 16,-3-2-1-16,0-3-2 0,0 0-2 16,0 0-19-16,5 0 18 15</inkml:trace>
</inkml:ink>
</file>

<file path=ppt/media/hdphoto1.wdp>
</file>

<file path=ppt/media/image1.jpe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gif>
</file>

<file path=ppt/media/image18.png>
</file>

<file path=ppt/media/image19.png>
</file>

<file path=ppt/media/image2.jpeg>
</file>

<file path=ppt/media/image20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A8A5A-6C92-4018-9383-D61D270E705D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CDD47B-63C2-480C-A026-BCD927DDB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827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025E7461-0361-41BC-9D50-8A64FBC195A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90951" y="1989139"/>
            <a:ext cx="8064500" cy="750887"/>
          </a:xfrm>
        </p:spPr>
        <p:txBody>
          <a:bodyPr/>
          <a:lstStyle>
            <a:lvl1pPr algn="r">
              <a:defRPr sz="2800" b="1"/>
            </a:lvl1pPr>
          </a:lstStyle>
          <a:p>
            <a:pPr lvl="0"/>
            <a:r>
              <a:rPr lang="zh-CN" altLang="en-US" noProof="0"/>
              <a:t>单击此处编辑母版标题样式</a:t>
            </a:r>
            <a:endParaRPr lang="ru-RU" altLang="en-US" noProof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10217138-58A5-4238-ACCC-285EE53B50BD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790951" y="2709864"/>
            <a:ext cx="8064500" cy="503237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 algn="r">
              <a:buFontTx/>
              <a:buNone/>
              <a:defRPr sz="2400" b="1"/>
            </a:lvl1pPr>
          </a:lstStyle>
          <a:p>
            <a:pPr lvl="0"/>
            <a:r>
              <a:rPr lang="zh-CN" altLang="en-US" noProof="0"/>
              <a:t>单击此处编辑母版副标题样式</a:t>
            </a:r>
            <a:endParaRPr lang="ru-RU" altLang="en-US" noProof="0"/>
          </a:p>
        </p:txBody>
      </p:sp>
    </p:spTree>
    <p:extLst>
      <p:ext uri="{BB962C8B-B14F-4D97-AF65-F5344CB8AC3E}">
        <p14:creationId xmlns:p14="http://schemas.microsoft.com/office/powerpoint/2010/main" val="993431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0CB430-FFDB-4BA8-8F7C-0101791A2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DC20123-07D5-43FD-B00E-7B827668D9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437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F16D6A6-2756-4AC3-9229-BA36CF1C2A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67284" y="188914"/>
            <a:ext cx="2495549" cy="626427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4E899A3-82B4-4195-82C5-3D28FA951F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8518" y="188914"/>
            <a:ext cx="7285567" cy="62642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704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0271" y="2379408"/>
            <a:ext cx="10972800" cy="2251584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480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0437" y="4925957"/>
            <a:ext cx="10972800" cy="904568"/>
          </a:xfrm>
        </p:spPr>
        <p:txBody>
          <a:bodyPr>
            <a:normAutofit/>
          </a:bodyPr>
          <a:lstStyle>
            <a:lvl1pPr marL="0" indent="0" algn="r">
              <a:buNone/>
              <a:defRPr sz="3733" b="0" i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335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263" y="299116"/>
            <a:ext cx="11012131" cy="1018035"/>
          </a:xfrm>
        </p:spPr>
        <p:txBody>
          <a:bodyPr>
            <a:normAutofit/>
          </a:bodyPr>
          <a:lstStyle>
            <a:lvl1pPr algn="r">
              <a:defRPr sz="4800" baseline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8285" y="1750141"/>
            <a:ext cx="10994760" cy="4621160"/>
          </a:xfrm>
        </p:spPr>
        <p:txBody>
          <a:bodyPr/>
          <a:lstStyle>
            <a:lvl1pPr algn="l">
              <a:defRPr sz="3733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079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9475" y="542050"/>
            <a:ext cx="8378376" cy="967132"/>
          </a:xfrm>
        </p:spPr>
        <p:txBody>
          <a:bodyPr>
            <a:normAutofit/>
          </a:bodyPr>
          <a:lstStyle>
            <a:lvl1pPr algn="l">
              <a:defRPr sz="480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85651" y="1691148"/>
            <a:ext cx="8406580" cy="4560181"/>
          </a:xfrm>
        </p:spPr>
        <p:txBody>
          <a:bodyPr/>
          <a:lstStyle>
            <a:lvl1pPr>
              <a:defRPr sz="3733">
                <a:solidFill>
                  <a:srgbClr val="002060"/>
                </a:solidFill>
              </a:defRPr>
            </a:lvl1pPr>
            <a:lvl2pPr>
              <a:defRPr>
                <a:solidFill>
                  <a:srgbClr val="002060"/>
                </a:solidFill>
              </a:defRPr>
            </a:lvl2pPr>
            <a:lvl3pPr>
              <a:defRPr>
                <a:solidFill>
                  <a:srgbClr val="002060"/>
                </a:solidFill>
              </a:defRPr>
            </a:lvl3pPr>
            <a:lvl4pPr>
              <a:defRPr>
                <a:solidFill>
                  <a:srgbClr val="002060"/>
                </a:solidFill>
              </a:defRPr>
            </a:lvl4pPr>
            <a:lvl5pPr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970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248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4289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257" y="362198"/>
            <a:ext cx="10791153" cy="1018033"/>
          </a:xfrm>
        </p:spPr>
        <p:txBody>
          <a:bodyPr>
            <a:normAutofit/>
          </a:bodyPr>
          <a:lstStyle>
            <a:lvl1pPr algn="r">
              <a:defRPr sz="4800" baseline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6175" y="2207356"/>
            <a:ext cx="5386917" cy="639763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6175" y="2837219"/>
            <a:ext cx="5386917" cy="3035059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  <a:lvl2pPr algn="ctr">
              <a:defRPr sz="2667">
                <a:solidFill>
                  <a:schemeClr val="bg1"/>
                </a:solidFill>
              </a:defRPr>
            </a:lvl2pPr>
            <a:lvl3pPr algn="ctr">
              <a:defRPr sz="2400">
                <a:solidFill>
                  <a:schemeClr val="bg1"/>
                </a:solidFill>
              </a:defRPr>
            </a:lvl3pPr>
            <a:lvl4pPr algn="ctr">
              <a:defRPr sz="2133">
                <a:solidFill>
                  <a:schemeClr val="bg1"/>
                </a:solidFill>
              </a:defRPr>
            </a:lvl4pPr>
            <a:lvl5pPr algn="ctr">
              <a:defRPr sz="2133">
                <a:solidFill>
                  <a:schemeClr val="bg1"/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6337" y="2207356"/>
            <a:ext cx="5389033" cy="639763"/>
          </a:xfrm>
        </p:spPr>
        <p:txBody>
          <a:bodyPr anchor="b"/>
          <a:lstStyle>
            <a:lvl1pPr marL="0" indent="0" algn="ctr">
              <a:buNone/>
              <a:defRPr sz="3200" b="1">
                <a:solidFill>
                  <a:schemeClr val="bg1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76337" y="2837219"/>
            <a:ext cx="5389033" cy="3035059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  <a:lvl2pPr algn="ctr">
              <a:defRPr sz="2667">
                <a:solidFill>
                  <a:schemeClr val="bg1"/>
                </a:solidFill>
              </a:defRPr>
            </a:lvl2pPr>
            <a:lvl3pPr algn="ctr">
              <a:defRPr sz="2400">
                <a:solidFill>
                  <a:schemeClr val="bg1"/>
                </a:solidFill>
              </a:defRPr>
            </a:lvl3pPr>
            <a:lvl4pPr algn="ctr">
              <a:defRPr sz="2133">
                <a:solidFill>
                  <a:schemeClr val="bg1"/>
                </a:solidFill>
              </a:defRPr>
            </a:lvl4pPr>
            <a:lvl5pPr algn="ctr">
              <a:defRPr sz="2133">
                <a:solidFill>
                  <a:schemeClr val="bg1"/>
                </a:solidFill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6662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121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19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B6B025-BA47-4ECA-9981-39959B44B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F6A948-3BC4-4577-B40A-4882EE86D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4224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5288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7946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8214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77967" y="3101618"/>
            <a:ext cx="1951712" cy="702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6674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C4C514-4262-4477-86C1-DE3154AE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C0A546-73DB-46E7-AE92-860121BB3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58082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E76AFD-1743-424E-BE77-1385E69CD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5961BB-5915-4983-9546-90244AF835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8518" y="1125538"/>
            <a:ext cx="4889500" cy="53276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5C5316-25A7-471E-BEED-225C799D6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71217" y="1125538"/>
            <a:ext cx="4891616" cy="53276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586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CFCDB7-B0D9-4E40-B449-2E913AF8E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7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B9CFE4-2C55-4179-8EAF-6DF108BA88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0318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2D9BEFB-1AF3-4ECE-8BB3-893EBBCE24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0318" y="2505075"/>
            <a:ext cx="5158316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3D37774-8C14-441A-8C62-F6B0F15448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372A7E6-C059-4EC0-83F4-A1C8020C85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443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3B210-D4A0-434A-B2B6-6A010563F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32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6516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902AFD-61C2-4E79-AC0C-422D0AC6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560ABF-8EB1-4D1E-9986-FAA434DE2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0CD1676-A2AA-468F-8B49-37A7DFCEA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11232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B688C-FBA7-46BE-9A7F-47FEDC8FD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8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01238D-B63E-4245-A0A0-415B8A6930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717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622D2D-F4AD-456F-AFE7-D99CCD792E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0318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666622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3E170807-0D63-4CF0-B04C-E186894ED6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678518" y="188913"/>
            <a:ext cx="9505949" cy="5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ru-RU" alt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7ECC490D-1C65-4A1B-98F9-0050E9A3B3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678518" y="1125538"/>
            <a:ext cx="9984316" cy="532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/>
              <a:t>Click to edit Master text styles</a:t>
            </a:r>
          </a:p>
          <a:p>
            <a:pPr lvl="2"/>
            <a:r>
              <a:rPr lang="ru-RU" altLang="en-US"/>
              <a:t>Fifth level</a:t>
            </a:r>
          </a:p>
          <a:p>
            <a:pPr lvl="1"/>
            <a:r>
              <a:rPr lang="ru-RU" altLang="en-US"/>
              <a:t>Second level</a:t>
            </a:r>
          </a:p>
          <a:p>
            <a:pPr lvl="0"/>
            <a:r>
              <a:rPr lang="ru-RU" altLang="en-US"/>
              <a:t>Third level</a:t>
            </a:r>
          </a:p>
          <a:p>
            <a:pPr lvl="1"/>
            <a:r>
              <a:rPr lang="ru-RU" alt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480318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12200" y="6951663"/>
            <a:ext cx="11186167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867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2819811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</p:sldLayoutIdLs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slideLayout" Target="../slideLayouts/slideLayout2.xml"/><Relationship Id="rId7" Type="http://schemas.openxmlformats.org/officeDocument/2006/relationships/customXml" Target="../ink/ink2.xml"/><Relationship Id="rId12" Type="http://schemas.openxmlformats.org/officeDocument/2006/relationships/image" Target="../media/image7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8.emf"/><Relationship Id="rId11" Type="http://schemas.openxmlformats.org/officeDocument/2006/relationships/image" Target="../media/image10.emf"/><Relationship Id="rId5" Type="http://schemas.openxmlformats.org/officeDocument/2006/relationships/customXml" Target="../ink/ink1.xml"/><Relationship Id="rId10" Type="http://schemas.openxmlformats.org/officeDocument/2006/relationships/customXml" Target="../ink/ink4.xml"/><Relationship Id="rId4" Type="http://schemas.openxmlformats.org/officeDocument/2006/relationships/image" Target="../media/image8.png"/><Relationship Id="rId9" Type="http://schemas.openxmlformats.org/officeDocument/2006/relationships/customXml" Target="../ink/ink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7.png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7.png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17.gif"/><Relationship Id="rId4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3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audio" Target="../media/media9.m4a"/><Relationship Id="rId7" Type="http://schemas.openxmlformats.org/officeDocument/2006/relationships/image" Target="../media/image19.png"/><Relationship Id="rId2" Type="http://schemas.microsoft.com/office/2007/relationships/media" Target="../media/media9.m4a"/><Relationship Id="rId1" Type="http://schemas.openxmlformats.org/officeDocument/2006/relationships/tags" Target="../tags/tag4.xml"/><Relationship Id="rId6" Type="http://schemas.microsoft.com/office/2007/relationships/hdphoto" Target="../media/hdphoto1.wdp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3D7DAF-5AF0-4905-9FF4-8526E46A8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Metasurface</a:t>
            </a:r>
            <a:r>
              <a:rPr lang="en-US" altLang="zh-CN" sz="4800" dirty="0"/>
              <a:t>s</a:t>
            </a:r>
            <a:r>
              <a:rPr lang="en-US" sz="4800" dirty="0"/>
              <a:t> Design Based on </a:t>
            </a:r>
            <a:br>
              <a:rPr lang="en-US" sz="4800" dirty="0"/>
            </a:br>
            <a:r>
              <a:rPr lang="en-US" sz="4800" dirty="0"/>
              <a:t>Machine Learning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105D7C-1BC0-44F1-B945-78B7972BA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6879" y="3860801"/>
            <a:ext cx="4773931" cy="1075372"/>
          </a:xfrm>
        </p:spPr>
        <p:txBody>
          <a:bodyPr>
            <a:normAutofit/>
          </a:bodyPr>
          <a:lstStyle/>
          <a:p>
            <a:r>
              <a:rPr lang="en-US" sz="1800" dirty="0"/>
              <a:t>Jiajun Chen</a:t>
            </a:r>
          </a:p>
          <a:p>
            <a:r>
              <a:rPr lang="en-US" sz="1800" dirty="0"/>
              <a:t>PHOTONICS INITIATIVE  </a:t>
            </a:r>
          </a:p>
          <a:p>
            <a:r>
              <a:rPr lang="en-US" sz="1800" dirty="0"/>
              <a:t>Mentor: Younes </a:t>
            </a:r>
            <a:r>
              <a:rPr lang="en-US" sz="1800" dirty="0" err="1"/>
              <a:t>Ra’di</a:t>
            </a:r>
            <a:r>
              <a:rPr lang="en-US" sz="1800" dirty="0"/>
              <a:t>, Ph.D.</a:t>
            </a:r>
          </a:p>
          <a:p>
            <a:endParaRPr lang="en-US" dirty="0"/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FEE7DFC3-9743-406A-9FAD-830B5AD649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106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69"/>
    </mc:Choice>
    <mc:Fallback>
      <p:transition spd="slow" advTm="16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906AB6-588E-488B-AD84-C7CA8BD59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8518" y="188913"/>
            <a:ext cx="9505949" cy="760998"/>
          </a:xfrm>
        </p:spPr>
        <p:txBody>
          <a:bodyPr/>
          <a:lstStyle/>
          <a:p>
            <a:r>
              <a:rPr lang="en-US" sz="4000" dirty="0"/>
              <a:t>Goal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BBCB0B-CF58-407E-8B79-4CAB4ECD4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a metasurfaces with required electromagnetic properties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A3974EE-D1A0-4E13-8525-F26554DC980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" b="40251"/>
          <a:stretch/>
        </p:blipFill>
        <p:spPr>
          <a:xfrm>
            <a:off x="2229014" y="2156546"/>
            <a:ext cx="9433820" cy="470145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C0AC88B5-51F6-4F5A-AF7F-BD588E57A170}"/>
                  </a:ext>
                </a:extLst>
              </p14:cNvPr>
              <p14:cNvContentPartPr/>
              <p14:nvPr/>
            </p14:nvContentPartPr>
            <p14:xfrm>
              <a:off x="8128706" y="5689237"/>
              <a:ext cx="360" cy="360"/>
            </p14:xfrm>
          </p:contentPart>
        </mc:Choice>
        <mc:Fallback xmlns=""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C0AC88B5-51F6-4F5A-AF7F-BD588E57A17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22586" y="568311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2" name="墨迹 11">
                <a:extLst>
                  <a:ext uri="{FF2B5EF4-FFF2-40B4-BE49-F238E27FC236}">
                    <a16:creationId xmlns:a16="http://schemas.microsoft.com/office/drawing/2014/main" id="{BA8413A0-51BE-417F-9EDA-9BE37CDE2B8E}"/>
                  </a:ext>
                </a:extLst>
              </p14:cNvPr>
              <p14:cNvContentPartPr/>
              <p14:nvPr/>
            </p14:nvContentPartPr>
            <p14:xfrm>
              <a:off x="3425735" y="5419925"/>
              <a:ext cx="578880" cy="478440"/>
            </p14:xfrm>
          </p:contentPart>
        </mc:Choice>
        <mc:Fallback>
          <p:pic>
            <p:nvPicPr>
              <p:cNvPr id="12" name="墨迹 11">
                <a:extLst>
                  <a:ext uri="{FF2B5EF4-FFF2-40B4-BE49-F238E27FC236}">
                    <a16:creationId xmlns:a16="http://schemas.microsoft.com/office/drawing/2014/main" id="{BA8413A0-51BE-417F-9EDA-9BE37CDE2B8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419615" y="5413805"/>
                <a:ext cx="591120" cy="49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3" name="墨迹 12">
                <a:extLst>
                  <a:ext uri="{FF2B5EF4-FFF2-40B4-BE49-F238E27FC236}">
                    <a16:creationId xmlns:a16="http://schemas.microsoft.com/office/drawing/2014/main" id="{8751B56D-61C5-4CEB-AED2-2EEB50D64907}"/>
                  </a:ext>
                </a:extLst>
              </p14:cNvPr>
              <p14:cNvContentPartPr/>
              <p14:nvPr/>
            </p14:nvContentPartPr>
            <p14:xfrm>
              <a:off x="8476826" y="5809837"/>
              <a:ext cx="360" cy="360"/>
            </p14:xfrm>
          </p:contentPart>
        </mc:Choice>
        <mc:Fallback xmlns="">
          <p:pic>
            <p:nvPicPr>
              <p:cNvPr id="13" name="墨迹 12">
                <a:extLst>
                  <a:ext uri="{FF2B5EF4-FFF2-40B4-BE49-F238E27FC236}">
                    <a16:creationId xmlns:a16="http://schemas.microsoft.com/office/drawing/2014/main" id="{8751B56D-61C5-4CEB-AED2-2EEB50D6490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470706" y="5803717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7" name="墨迹 16">
                <a:extLst>
                  <a:ext uri="{FF2B5EF4-FFF2-40B4-BE49-F238E27FC236}">
                    <a16:creationId xmlns:a16="http://schemas.microsoft.com/office/drawing/2014/main" id="{1C745757-2C12-4FC1-BD1A-33484498E744}"/>
                  </a:ext>
                </a:extLst>
              </p14:cNvPr>
              <p14:cNvContentPartPr/>
              <p14:nvPr/>
            </p14:nvContentPartPr>
            <p14:xfrm>
              <a:off x="3775586" y="5228606"/>
              <a:ext cx="68445" cy="93461"/>
            </p14:xfrm>
          </p:contentPart>
        </mc:Choice>
        <mc:Fallback>
          <p:pic>
            <p:nvPicPr>
              <p:cNvPr id="17" name="墨迹 16">
                <a:extLst>
                  <a:ext uri="{FF2B5EF4-FFF2-40B4-BE49-F238E27FC236}">
                    <a16:creationId xmlns:a16="http://schemas.microsoft.com/office/drawing/2014/main" id="{1C745757-2C12-4FC1-BD1A-33484498E74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69462" y="5222471"/>
                <a:ext cx="80693" cy="10573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5EF9BDE6-217F-4BA9-A429-E8A2A8C5E7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786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055"/>
    </mc:Choice>
    <mc:Fallback>
      <p:transition spd="slow" advTm="49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2549" y="1550322"/>
            <a:ext cx="9618919" cy="430477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2832410" y="2837985"/>
            <a:ext cx="2949497" cy="0"/>
          </a:xfrm>
          <a:prstGeom prst="straightConnector1">
            <a:avLst/>
          </a:prstGeom>
          <a:ln w="7302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919135" y="2314765"/>
            <a:ext cx="7760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swB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324069" y="2837985"/>
            <a:ext cx="2838342" cy="0"/>
          </a:xfrm>
          <a:prstGeom prst="straightConnector1">
            <a:avLst/>
          </a:prstGeom>
          <a:ln w="7302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410794" y="2314765"/>
            <a:ext cx="7888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swA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041771" y="4697470"/>
            <a:ext cx="1763458" cy="0"/>
          </a:xfrm>
          <a:prstGeom prst="straightConnector1">
            <a:avLst/>
          </a:prstGeom>
          <a:ln w="7302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65315" y="2203152"/>
            <a:ext cx="0" cy="4301976"/>
          </a:xfrm>
          <a:prstGeom prst="line">
            <a:avLst/>
          </a:prstGeom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735164" y="6464902"/>
            <a:ext cx="7216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y=0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7805229" y="4240607"/>
            <a:ext cx="0" cy="2130719"/>
          </a:xfrm>
          <a:prstGeom prst="line">
            <a:avLst/>
          </a:prstGeom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115491" y="6334780"/>
            <a:ext cx="28961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Middle of the strip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307994" y="4694065"/>
            <a:ext cx="1763458" cy="0"/>
          </a:xfrm>
          <a:prstGeom prst="straightConnector1">
            <a:avLst/>
          </a:prstGeom>
          <a:ln w="7302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286593" y="6334780"/>
            <a:ext cx="28961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Middle of the strip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4300097" y="4284778"/>
            <a:ext cx="0" cy="2130719"/>
          </a:xfrm>
          <a:prstGeom prst="line">
            <a:avLst/>
          </a:prstGeom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1414783" y="1733341"/>
            <a:ext cx="9251171" cy="0"/>
          </a:xfrm>
          <a:prstGeom prst="straightConnector1">
            <a:avLst/>
          </a:prstGeom>
          <a:ln w="7302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182707" y="1020787"/>
            <a:ext cx="20940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p=30/sin(</a:t>
            </a:r>
            <a:r>
              <a:rPr lang="en-US" sz="2800" dirty="0" err="1">
                <a:solidFill>
                  <a:srgbClr val="FF0000"/>
                </a:solidFill>
              </a:rPr>
              <a:t>tet</a:t>
            </a:r>
            <a:r>
              <a:rPr lang="en-US" sz="2800" dirty="0">
                <a:solidFill>
                  <a:srgbClr val="FF0000"/>
                </a:solidFill>
              </a:rPr>
              <a:t>)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10906429" y="1997341"/>
            <a:ext cx="0" cy="3065612"/>
          </a:xfrm>
          <a:prstGeom prst="straightConnector1">
            <a:avLst/>
          </a:prstGeom>
          <a:ln w="7302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0955204" y="2905780"/>
            <a:ext cx="696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p/6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32610" y="4036496"/>
            <a:ext cx="8499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Shift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764766" y="4094787"/>
            <a:ext cx="8499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Shift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C70D8901-9C5B-4864-BA71-35A7B918F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M</a:t>
            </a:r>
            <a:r>
              <a:rPr lang="en-US" altLang="zh-CN" sz="4000" dirty="0"/>
              <a:t>etal Surface Structure</a:t>
            </a:r>
            <a:endParaRPr lang="en-US" sz="4000" dirty="0"/>
          </a:p>
        </p:txBody>
      </p:sp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D672ECE8-8322-43F5-9845-D1B93CF7B7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385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12"/>
    </mc:Choice>
    <mc:Fallback>
      <p:transition spd="slow" advTm="21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EAE8AA1-52AB-4A91-BA73-1AD6FE3FFB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7748" y="1117364"/>
            <a:ext cx="2536679" cy="54354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36D3B78-AB2E-4941-9D3A-31FF8E709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745" y="0"/>
            <a:ext cx="8378376" cy="967132"/>
          </a:xfrm>
        </p:spPr>
        <p:txBody>
          <a:bodyPr/>
          <a:lstStyle/>
          <a:p>
            <a:r>
              <a:rPr lang="en-US" dirty="0"/>
              <a:t>      Methods-&gt;Machine Learning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BDC98A0-E584-4380-B331-4747C9DE3AB2}"/>
              </a:ext>
            </a:extLst>
          </p:cNvPr>
          <p:cNvSpPr txBox="1"/>
          <p:nvPr/>
        </p:nvSpPr>
        <p:spPr>
          <a:xfrm>
            <a:off x="3204678" y="1287510"/>
            <a:ext cx="2991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[</a:t>
            </a:r>
            <a:r>
              <a:rPr lang="en-US" altLang="zh-CN" dirty="0" err="1"/>
              <a:t>tet</a:t>
            </a:r>
            <a:r>
              <a:rPr lang="en-US" altLang="zh-CN" dirty="0"/>
              <a:t>     Reflectance]</a:t>
            </a:r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54F238-5EB1-4EFD-82C7-C83671CB1D29}"/>
              </a:ext>
            </a:extLst>
          </p:cNvPr>
          <p:cNvSpPr txBox="1"/>
          <p:nvPr/>
        </p:nvSpPr>
        <p:spPr>
          <a:xfrm>
            <a:off x="2634189" y="6539028"/>
            <a:ext cx="393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Output: [Shift, </a:t>
            </a:r>
            <a:r>
              <a:rPr lang="en-US" dirty="0" err="1"/>
              <a:t>swA</a:t>
            </a:r>
            <a:r>
              <a:rPr lang="en-US" dirty="0"/>
              <a:t>, </a:t>
            </a:r>
            <a:r>
              <a:rPr lang="en-US" dirty="0" err="1"/>
              <a:t>swB</a:t>
            </a:r>
            <a:r>
              <a:rPr lang="en-US" dirty="0"/>
              <a:t>]</a:t>
            </a:r>
          </a:p>
        </p:txBody>
      </p:sp>
      <p:pic>
        <p:nvPicPr>
          <p:cNvPr id="4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3CF2F2-4F3D-4E15-BFED-E13C498847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0752" y="2517134"/>
            <a:ext cx="6862118" cy="3162382"/>
          </a:xfrm>
          <a:prstGeom prst="rect">
            <a:avLst/>
          </a:prstGeom>
        </p:spPr>
      </p:pic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BF7835C9-B419-49F1-9C37-B4CDF76EE3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060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383"/>
    </mc:Choice>
    <mc:Fallback>
      <p:transition spd="slow" advTm="53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D410C90-9DE2-4585-9B02-E22F7A9993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753" y="4270159"/>
            <a:ext cx="8992247" cy="258784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205BE38-7063-44FE-BC9A-0A224336A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9753" y="0"/>
            <a:ext cx="8378376" cy="967132"/>
          </a:xfrm>
        </p:spPr>
        <p:txBody>
          <a:bodyPr>
            <a:normAutofit/>
          </a:bodyPr>
          <a:lstStyle/>
          <a:p>
            <a:r>
              <a:rPr lang="en-US" sz="4000" dirty="0"/>
              <a:t>Data -&gt; </a:t>
            </a:r>
            <a:r>
              <a:rPr lang="en-US" sz="4000" dirty="0">
                <a:ea typeface="+mj-lt"/>
                <a:cs typeface="+mj-lt"/>
              </a:rPr>
              <a:t>C</a:t>
            </a:r>
            <a:r>
              <a:rPr lang="en-US" sz="3200" dirty="0">
                <a:ea typeface="+mj-lt"/>
                <a:cs typeface="+mj-lt"/>
              </a:rPr>
              <a:t>urrent Status of The Project</a:t>
            </a:r>
            <a:endParaRPr lang="en-US" sz="40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6E7AEB-C550-4A82-8215-C65AEAC17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9753" y="967132"/>
            <a:ext cx="8406580" cy="4456589"/>
          </a:xfrm>
        </p:spPr>
        <p:txBody>
          <a:bodyPr/>
          <a:lstStyle/>
          <a:p>
            <a:r>
              <a:rPr lang="en-US" dirty="0"/>
              <a:t>879 samples as training data</a:t>
            </a:r>
          </a:p>
          <a:p>
            <a:r>
              <a:rPr lang="en-US" dirty="0"/>
              <a:t>105 samples as validation data.</a:t>
            </a:r>
          </a:p>
          <a:p>
            <a:r>
              <a:rPr lang="en-US" dirty="0"/>
              <a:t>Time: 14 hours in total</a:t>
            </a:r>
          </a:p>
          <a:p>
            <a:r>
              <a:rPr lang="en-US" dirty="0"/>
              <a:t>Each sample consists of </a:t>
            </a:r>
            <a:r>
              <a:rPr lang="en-US" altLang="zh-CN" dirty="0"/>
              <a:t>[</a:t>
            </a:r>
            <a:r>
              <a:rPr lang="en-US" dirty="0"/>
              <a:t>Reflectance, </a:t>
            </a:r>
            <a:r>
              <a:rPr lang="en-US" dirty="0" err="1"/>
              <a:t>tet</a:t>
            </a:r>
            <a:r>
              <a:rPr lang="en-US" dirty="0"/>
              <a:t>, Shift, </a:t>
            </a:r>
            <a:r>
              <a:rPr lang="en-US" dirty="0" err="1"/>
              <a:t>swA</a:t>
            </a:r>
            <a:r>
              <a:rPr lang="en-US" dirty="0"/>
              <a:t>, </a:t>
            </a:r>
            <a:r>
              <a:rPr lang="en-US" dirty="0" err="1"/>
              <a:t>swB</a:t>
            </a:r>
            <a:r>
              <a:rPr lang="en-US" altLang="zh-CN" dirty="0"/>
              <a:t>]</a:t>
            </a:r>
            <a:endParaRPr lang="en-US" dirty="0"/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DC795F76-E338-47AD-A674-FF595D1D91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61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94"/>
    </mc:Choice>
    <mc:Fallback>
      <p:transition spd="slow" advTm="48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0B957D-A6A8-474E-AC43-F246D083A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Preliminary results</a:t>
            </a:r>
            <a:endParaRPr lang="en-US" dirty="0"/>
          </a:p>
        </p:txBody>
      </p:sp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AA80D6AA-4002-4994-AD81-B6897BF361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253" y="1712003"/>
            <a:ext cx="4101484" cy="4286250"/>
          </a:xfr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C28829F-8B7D-4C5B-BA4B-A3D6BDDD8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2006" y="1712003"/>
            <a:ext cx="4286250" cy="4286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E6E2D3-815D-4135-83E0-E4AE7701EDAF}"/>
              </a:ext>
            </a:extLst>
          </p:cNvPr>
          <p:cNvSpPr txBox="1"/>
          <p:nvPr/>
        </p:nvSpPr>
        <p:spPr>
          <a:xfrm>
            <a:off x="2500183" y="2160372"/>
            <a:ext cx="110592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latin typeface="Arial"/>
                <a:cs typeface="Arial"/>
              </a:rPr>
              <a:t>Percent Error</a:t>
            </a:r>
            <a:endParaRPr lang="en-US" sz="1200" dirty="0"/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C53497FB-76E8-419F-B27A-2296DF82C20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9408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423"/>
    </mc:Choice>
    <mc:Fallback>
      <p:transition spd="slow" advTm="82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C102BF-F9AB-4039-8BF1-D46170507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14" name="内容占位符 13">
            <a:extLst>
              <a:ext uri="{FF2B5EF4-FFF2-40B4-BE49-F238E27FC236}">
                <a16:creationId xmlns:a16="http://schemas.microsoft.com/office/drawing/2014/main" id="{E353076F-2B77-43D2-84C2-833117CB75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475" y="1509182"/>
            <a:ext cx="7247544" cy="4563144"/>
          </a:xfr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A59C3FF4-B3E8-43EA-B1B9-38443CAE07B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51719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20"/>
    </mc:Choice>
    <mc:Fallback>
      <p:transition spd="slow" advTm="19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E4558F-CE62-4077-9E39-AFCC621BF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3200" y="223118"/>
            <a:ext cx="9505949" cy="508000"/>
          </a:xfrm>
        </p:spPr>
        <p:txBody>
          <a:bodyPr/>
          <a:lstStyle/>
          <a:p>
            <a:r>
              <a:rPr lang="en-US" sz="4000" dirty="0"/>
              <a:t>Future Goal -&gt; A More Accurate Model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39D3BB5-B0DA-45E9-86B4-637936020ECE}"/>
              </a:ext>
            </a:extLst>
          </p:cNvPr>
          <p:cNvSpPr txBox="1"/>
          <p:nvPr/>
        </p:nvSpPr>
        <p:spPr>
          <a:xfrm flipH="1">
            <a:off x="233680" y="1960880"/>
            <a:ext cx="650240" cy="51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F43AF9E-DE82-4D3D-9B75-B609499B4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4004" y="1612912"/>
            <a:ext cx="9984316" cy="866128"/>
          </a:xfrm>
        </p:spPr>
        <p:txBody>
          <a:bodyPr/>
          <a:lstStyle/>
          <a:p>
            <a:r>
              <a:rPr lang="en-US" dirty="0">
                <a:cs typeface="Arial"/>
              </a:rPr>
              <a:t>Generate more data(879+105 currently)</a:t>
            </a:r>
          </a:p>
          <a:p>
            <a:endParaRPr lang="en-US" dirty="0">
              <a:cs typeface="Arial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FDE572F-C0AC-4AE6-993C-E77F81576A8E}"/>
              </a:ext>
            </a:extLst>
          </p:cNvPr>
          <p:cNvSpPr txBox="1"/>
          <p:nvPr/>
        </p:nvSpPr>
        <p:spPr>
          <a:xfrm>
            <a:off x="1974004" y="2479040"/>
            <a:ext cx="766142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Add more parameters into the model</a:t>
            </a:r>
          </a:p>
          <a:p>
            <a:endParaRPr 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6AC4BDF-AB26-47B3-9C24-23870677C6A9}"/>
              </a:ext>
            </a:extLst>
          </p:cNvPr>
          <p:cNvSpPr txBox="1"/>
          <p:nvPr/>
        </p:nvSpPr>
        <p:spPr>
          <a:xfrm>
            <a:off x="1974004" y="3279259"/>
            <a:ext cx="677937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Apply other layers also instead of using Linear layers all the time</a:t>
            </a:r>
          </a:p>
          <a:p>
            <a:endParaRPr lang="en-US" dirty="0"/>
          </a:p>
        </p:txBody>
      </p:sp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C80BF6F8-05EA-41E3-B82F-C32CC6164B2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1991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392"/>
    </mc:Choice>
    <mc:Fallback>
      <p:transition spd="slow" advTm="61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5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0AB7024F-553A-452D-B3E0-7E9F2A1504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0" y="34746"/>
            <a:ext cx="12076590" cy="100394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F61A246-732E-4186-9814-7ECC2D6F2A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56589" y="2503504"/>
            <a:ext cx="7901127" cy="730144"/>
          </a:xfrm>
        </p:spPr>
        <p:txBody>
          <a:bodyPr/>
          <a:lstStyle/>
          <a:p>
            <a:r>
              <a:rPr lang="en-US" sz="1800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?Q</a:t>
            </a:r>
            <a:r>
              <a:rPr lang="en-US" altLang="zh-CN" sz="1800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&amp;A!</a:t>
            </a:r>
            <a:br>
              <a:rPr lang="en-US" sz="480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endParaRPr lang="en-US" sz="48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0FADED14-6B0D-47D9-AD70-0FED4222A2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84885" y="3624353"/>
            <a:ext cx="5507115" cy="2282067"/>
          </a:xfrm>
          <a:effectLst>
            <a:softEdge rad="419100"/>
          </a:effectLst>
        </p:spPr>
        <p:txBody>
          <a:bodyPr/>
          <a:lstStyle/>
          <a:p>
            <a:pPr algn="l"/>
            <a:r>
              <a:rPr lang="en-US" sz="2800" b="0" i="0" dirty="0">
                <a:solidFill>
                  <a:schemeClr val="accent3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Acknowledgements: </a:t>
            </a:r>
          </a:p>
          <a:p>
            <a:pPr algn="l"/>
            <a:r>
              <a:rPr lang="en-US" sz="1800" b="0" dirty="0">
                <a:solidFill>
                  <a:schemeClr val="accent3"/>
                </a:solidFill>
                <a:latin typeface="Arial" panose="020B0604020202020204" pitchFamily="34" charset="0"/>
              </a:rPr>
              <a:t>    </a:t>
            </a:r>
            <a:r>
              <a:rPr lang="en-US" sz="1800" b="0" i="0" dirty="0"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I would like to express my deep gratitude to Professor </a:t>
            </a:r>
            <a:r>
              <a:rPr lang="en-US" sz="1800" b="0" i="0" dirty="0" err="1"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Ra’di</a:t>
            </a:r>
            <a:r>
              <a:rPr lang="en-US" sz="1800" b="0" i="0" dirty="0"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, my research supervisors, for his patient guidance, enthusiastic encouragement, as well as  all the staffs that contributes to this wonderful program.</a:t>
            </a:r>
            <a:endParaRPr lang="en-US" sz="18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B6DD7AB-8B02-48EE-9551-CA373F5832B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51289"/>
            <a:ext cx="12192000" cy="127581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2F6CCDF-EA2E-4275-973C-F9F7488C7D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6245" y="1887955"/>
            <a:ext cx="3178206" cy="4171228"/>
          </a:xfrm>
          <a:prstGeom prst="rect">
            <a:avLst/>
          </a:prstGeom>
        </p:spPr>
      </p:pic>
      <p:pic>
        <p:nvPicPr>
          <p:cNvPr id="10" name="音频 9">
            <a:hlinkClick r:id="" action="ppaction://media"/>
            <a:extLst>
              <a:ext uri="{FF2B5EF4-FFF2-40B4-BE49-F238E27FC236}">
                <a16:creationId xmlns:a16="http://schemas.microsoft.com/office/drawing/2014/main" id="{181CAAC0-26AF-4B4E-A89C-013D66F56E7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35104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935"/>
    </mc:Choice>
    <mc:Fallback>
      <p:transition spd="slow" advTm="27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8|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1|17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heme/theme1.xml><?xml version="1.0" encoding="utf-8"?>
<a:theme xmlns:a="http://schemas.openxmlformats.org/drawingml/2006/main" name="template">
  <a:themeElements>
    <a:clrScheme name="template 13">
      <a:dk1>
        <a:srgbClr val="4D4D4D"/>
      </a:dk1>
      <a:lt1>
        <a:srgbClr val="FFFFFF"/>
      </a:lt1>
      <a:dk2>
        <a:srgbClr val="4D4D4D"/>
      </a:dk2>
      <a:lt2>
        <a:srgbClr val="777777"/>
      </a:lt2>
      <a:accent1>
        <a:srgbClr val="969696"/>
      </a:accent1>
      <a:accent2>
        <a:srgbClr val="C0C0C0"/>
      </a:accent2>
      <a:accent3>
        <a:srgbClr val="FFFFFF"/>
      </a:accent3>
      <a:accent4>
        <a:srgbClr val="404040"/>
      </a:accent4>
      <a:accent5>
        <a:srgbClr val="C9C9C9"/>
      </a:accent5>
      <a:accent6>
        <a:srgbClr val="AEAEAE"/>
      </a:accent6>
      <a:hlink>
        <a:srgbClr val="CC0000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18191C"/>
        </a:lt2>
        <a:accent1>
          <a:srgbClr val="1F2229"/>
        </a:accent1>
        <a:accent2>
          <a:srgbClr val="3B4A61"/>
        </a:accent2>
        <a:accent3>
          <a:srgbClr val="FFFFFF"/>
        </a:accent3>
        <a:accent4>
          <a:srgbClr val="404040"/>
        </a:accent4>
        <a:accent5>
          <a:srgbClr val="ABABAC"/>
        </a:accent5>
        <a:accent6>
          <a:srgbClr val="354257"/>
        </a:accent6>
        <a:hlink>
          <a:srgbClr val="718CAC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303030"/>
        </a:lt2>
        <a:accent1>
          <a:srgbClr val="C6714B"/>
        </a:accent1>
        <a:accent2>
          <a:srgbClr val="7FC3C3"/>
        </a:accent2>
        <a:accent3>
          <a:srgbClr val="FFFFFF"/>
        </a:accent3>
        <a:accent4>
          <a:srgbClr val="404040"/>
        </a:accent4>
        <a:accent5>
          <a:srgbClr val="DFBBB1"/>
        </a:accent5>
        <a:accent6>
          <a:srgbClr val="72B0B0"/>
        </a:accent6>
        <a:hlink>
          <a:srgbClr val="5D5D5D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2">
        <a:dk1>
          <a:srgbClr val="4D4D4D"/>
        </a:dk1>
        <a:lt1>
          <a:srgbClr val="FFFFFF"/>
        </a:lt1>
        <a:dk2>
          <a:srgbClr val="4D4D4D"/>
        </a:dk2>
        <a:lt2>
          <a:srgbClr val="292929"/>
        </a:lt2>
        <a:accent1>
          <a:srgbClr val="4D4D4D"/>
        </a:accent1>
        <a:accent2>
          <a:srgbClr val="5F5F5F"/>
        </a:accent2>
        <a:accent3>
          <a:srgbClr val="FFFFFF"/>
        </a:accent3>
        <a:accent4>
          <a:srgbClr val="404040"/>
        </a:accent4>
        <a:accent5>
          <a:srgbClr val="B2B2B2"/>
        </a:accent5>
        <a:accent6>
          <a:srgbClr val="555555"/>
        </a:accent6>
        <a:hlink>
          <a:srgbClr val="96969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3">
        <a:dk1>
          <a:srgbClr val="4D4D4D"/>
        </a:dk1>
        <a:lt1>
          <a:srgbClr val="FFFFFF"/>
        </a:lt1>
        <a:dk2>
          <a:srgbClr val="4D4D4D"/>
        </a:dk2>
        <a:lt2>
          <a:srgbClr val="777777"/>
        </a:lt2>
        <a:accent1>
          <a:srgbClr val="969696"/>
        </a:accent1>
        <a:accent2>
          <a:srgbClr val="C0C0C0"/>
        </a:accent2>
        <a:accent3>
          <a:srgbClr val="FFFFFF"/>
        </a:accent3>
        <a:accent4>
          <a:srgbClr val="404040"/>
        </a:accent4>
        <a:accent5>
          <a:srgbClr val="C9C9C9"/>
        </a:accent5>
        <a:accent6>
          <a:srgbClr val="AEAEAE"/>
        </a:accent6>
        <a:hlink>
          <a:srgbClr val="CC0000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390</TotalTime>
  <Words>203</Words>
  <Application>Microsoft Office PowerPoint</Application>
  <PresentationFormat>宽屏</PresentationFormat>
  <Paragraphs>34</Paragraphs>
  <Slides>9</Slides>
  <Notes>0</Notes>
  <HiddenSlides>0</HiddenSlides>
  <MMClips>9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Arial</vt:lpstr>
      <vt:lpstr>Calibri</vt:lpstr>
      <vt:lpstr>template</vt:lpstr>
      <vt:lpstr>Office Theme</vt:lpstr>
      <vt:lpstr>Metasurfaces Design Based on  Machine Learning</vt:lpstr>
      <vt:lpstr>Goal</vt:lpstr>
      <vt:lpstr>Metal Surface Structure</vt:lpstr>
      <vt:lpstr>      Methods-&gt;Machine Learning</vt:lpstr>
      <vt:lpstr>Data -&gt; Current Status of The Project</vt:lpstr>
      <vt:lpstr>Preliminary results</vt:lpstr>
      <vt:lpstr>Demo</vt:lpstr>
      <vt:lpstr>Future Goal -&gt; A More Accurate Model</vt:lpstr>
      <vt:lpstr>?Q&amp;A!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Chris Chen</dc:creator>
  <cp:lastModifiedBy>Chris Chen</cp:lastModifiedBy>
  <cp:revision>120</cp:revision>
  <dcterms:created xsi:type="dcterms:W3CDTF">2020-08-04T01:25:02Z</dcterms:created>
  <dcterms:modified xsi:type="dcterms:W3CDTF">2020-08-05T17:37:06Z</dcterms:modified>
</cp:coreProperties>
</file>

<file path=docProps/thumbnail.jpeg>
</file>